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2" r:id="rId6"/>
    <p:sldId id="263" r:id="rId7"/>
    <p:sldId id="264" r:id="rId8"/>
    <p:sldId id="266" r:id="rId9"/>
    <p:sldId id="265" r:id="rId10"/>
    <p:sldId id="267"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2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947A4E7-2E5C-40BB-9874-47DDA446248F}" type="datetimeFigureOut">
              <a:rPr lang="ar-SA" smtClean="0"/>
              <a:pPr/>
              <a:t>23/02/1442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D5EB09-B67D-4B45-8214-33AB951E912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947A4E7-2E5C-40BB-9874-47DDA446248F}" type="datetimeFigureOut">
              <a:rPr lang="ar-SA" smtClean="0"/>
              <a:pPr/>
              <a:t>23/02/1442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3D5EB09-B67D-4B45-8214-33AB951E912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SA" sz="6000" b="1" dirty="0" smtClean="0"/>
              <a:t>المحاضرة الثانية </a:t>
            </a:r>
            <a:br>
              <a:rPr lang="ar-SA" sz="6000" b="1" dirty="0" smtClean="0"/>
            </a:br>
            <a:r>
              <a:rPr lang="ar-SA" sz="5400" dirty="0" smtClean="0"/>
              <a:t>أدوات البحث العلمي</a:t>
            </a:r>
            <a:r>
              <a:rPr lang="en-US" sz="5400" dirty="0" smtClean="0"/>
              <a:t/>
            </a:r>
            <a:br>
              <a:rPr lang="en-US" sz="5400" dirty="0" smtClean="0"/>
            </a:br>
            <a:endParaRPr lang="en-US"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429684" cy="7358114"/>
          </a:xfrm>
        </p:spPr>
        <p:txBody>
          <a:bodyPr>
            <a:noAutofit/>
          </a:bodyPr>
          <a:lstStyle/>
          <a:p>
            <a:r>
              <a:rPr lang="ar-SA" b="1" dirty="0" smtClean="0">
                <a:solidFill>
                  <a:schemeClr val="tx1"/>
                </a:solidFill>
              </a:rPr>
              <a:t>وحدات تحليل المضمون </a:t>
            </a:r>
            <a:endParaRPr lang="en-US" b="1" dirty="0" smtClean="0">
              <a:solidFill>
                <a:schemeClr val="tx1"/>
              </a:solidFill>
            </a:endParaRPr>
          </a:p>
          <a:p>
            <a:pPr algn="r"/>
            <a:r>
              <a:rPr lang="ar-SA" b="1" dirty="0" smtClean="0">
                <a:solidFill>
                  <a:schemeClr val="tx1"/>
                </a:solidFill>
              </a:rPr>
              <a:t>- وحدة الكلمة</a:t>
            </a:r>
            <a:endParaRPr lang="en-US" b="1" dirty="0" smtClean="0">
              <a:solidFill>
                <a:schemeClr val="tx1"/>
              </a:solidFill>
            </a:endParaRPr>
          </a:p>
          <a:p>
            <a:pPr algn="r"/>
            <a:r>
              <a:rPr lang="ar-SA" b="1" dirty="0" smtClean="0">
                <a:solidFill>
                  <a:schemeClr val="tx1"/>
                </a:solidFill>
              </a:rPr>
              <a:t>وحدة الموضوع أو الفكرة </a:t>
            </a:r>
            <a:endParaRPr lang="en-US" b="1" dirty="0" smtClean="0">
              <a:solidFill>
                <a:schemeClr val="tx1"/>
              </a:solidFill>
            </a:endParaRPr>
          </a:p>
          <a:p>
            <a:pPr algn="r"/>
            <a:r>
              <a:rPr lang="ar-SA" b="1" dirty="0" smtClean="0">
                <a:solidFill>
                  <a:schemeClr val="tx1"/>
                </a:solidFill>
              </a:rPr>
              <a:t>وحدة الشخصية </a:t>
            </a:r>
            <a:endParaRPr lang="en-US" b="1" dirty="0" smtClean="0">
              <a:solidFill>
                <a:schemeClr val="tx1"/>
              </a:solidFill>
            </a:endParaRPr>
          </a:p>
          <a:p>
            <a:pPr algn="r"/>
            <a:r>
              <a:rPr lang="ar-SA" b="1" dirty="0" smtClean="0">
                <a:solidFill>
                  <a:schemeClr val="tx1"/>
                </a:solidFill>
              </a:rPr>
              <a:t>- وحدة المفردة </a:t>
            </a:r>
            <a:endParaRPr lang="en-US" b="1" dirty="0" smtClean="0">
              <a:solidFill>
                <a:schemeClr val="tx1"/>
              </a:solidFill>
            </a:endParaRPr>
          </a:p>
          <a:p>
            <a:pPr algn="r"/>
            <a:r>
              <a:rPr lang="ar-SA" b="1" dirty="0" smtClean="0">
                <a:solidFill>
                  <a:schemeClr val="tx1"/>
                </a:solidFill>
              </a:rPr>
              <a:t>وحدة المساحة والزمن </a:t>
            </a:r>
            <a:endParaRPr lang="en-US" b="1" dirty="0" smtClean="0">
              <a:solidFill>
                <a:schemeClr val="tx1"/>
              </a:solidFill>
            </a:endParaRPr>
          </a:p>
          <a:p>
            <a:r>
              <a:rPr lang="ar-SA" b="1" dirty="0" smtClean="0">
                <a:solidFill>
                  <a:schemeClr val="tx1"/>
                </a:solidFill>
              </a:rPr>
              <a:t>فئات التحليل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فئات المحتوي "</a:t>
            </a:r>
            <a:r>
              <a:rPr lang="ar-SA" b="1" dirty="0" smtClean="0">
                <a:solidFill>
                  <a:schemeClr val="tx1"/>
                </a:solidFill>
              </a:rPr>
              <a:t>المضمون ماذا </a:t>
            </a:r>
            <a:r>
              <a:rPr lang="ar-SA" b="1" dirty="0" smtClean="0">
                <a:solidFill>
                  <a:schemeClr val="tx1"/>
                </a:solidFill>
              </a:rPr>
              <a:t>يقال أو يكتب أو ينشر </a:t>
            </a:r>
            <a:endParaRPr lang="en-US" b="1" dirty="0" smtClean="0">
              <a:solidFill>
                <a:schemeClr val="tx1"/>
              </a:solidFill>
            </a:endParaRPr>
          </a:p>
          <a:p>
            <a:pPr marL="514350" indent="-514350" algn="r">
              <a:buFont typeface="+mj-cs"/>
              <a:buAutoNum type="arabic1Minus"/>
            </a:pPr>
            <a:r>
              <a:rPr lang="ar-SA" b="1" dirty="0" smtClean="0">
                <a:solidFill>
                  <a:schemeClr val="tx1"/>
                </a:solidFill>
              </a:rPr>
              <a:t>- فئات الشكل : "ما يقال أو يكتب أو ينشر </a:t>
            </a:r>
            <a:endParaRPr lang="en-US" b="1" dirty="0" smtClean="0">
              <a:solidFill>
                <a:schemeClr val="tx1"/>
              </a:solidFill>
            </a:endParaRPr>
          </a:p>
          <a:p>
            <a:pPr algn="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786050" y="142852"/>
            <a:ext cx="4714908" cy="1143008"/>
          </a:xfrm>
        </p:spPr>
        <p:txBody>
          <a:bodyPr>
            <a:normAutofit fontScale="90000"/>
          </a:bodyPr>
          <a:lstStyle/>
          <a:p>
            <a:r>
              <a:rPr lang="ar-SA" b="1" dirty="0" smtClean="0"/>
              <a:t>المحاضرة الثانية </a:t>
            </a:r>
            <a:br>
              <a:rPr lang="ar-SA" b="1" dirty="0" smtClean="0"/>
            </a:br>
            <a:r>
              <a:rPr lang="ar-SA" b="1" dirty="0" smtClean="0"/>
              <a:t>أدوات البحث العلمي</a:t>
            </a:r>
            <a:endParaRPr lang="en-US" b="1" dirty="0"/>
          </a:p>
        </p:txBody>
      </p:sp>
      <p:sp>
        <p:nvSpPr>
          <p:cNvPr id="3" name="عنوان فرعي 2"/>
          <p:cNvSpPr>
            <a:spLocks noGrp="1"/>
          </p:cNvSpPr>
          <p:nvPr>
            <p:ph type="subTitle" idx="1"/>
          </p:nvPr>
        </p:nvSpPr>
        <p:spPr>
          <a:xfrm>
            <a:off x="285720" y="1285860"/>
            <a:ext cx="8215370" cy="7429552"/>
          </a:xfrm>
        </p:spPr>
        <p:txBody>
          <a:bodyPr>
            <a:normAutofit/>
          </a:bodyPr>
          <a:lstStyle/>
          <a:p>
            <a:pPr algn="r"/>
            <a:r>
              <a:rPr lang="ar-SA" b="1" dirty="0" smtClean="0">
                <a:solidFill>
                  <a:schemeClr val="tx1"/>
                </a:solidFill>
              </a:rPr>
              <a:t>أولا : - </a:t>
            </a:r>
            <a:r>
              <a:rPr lang="ar-SA" b="1" dirty="0" smtClean="0">
                <a:solidFill>
                  <a:schemeClr val="tx1"/>
                </a:solidFill>
              </a:rPr>
              <a:t>أداة الملاحظة : </a:t>
            </a:r>
            <a:endParaRPr lang="en-US" b="1" dirty="0" smtClean="0">
              <a:solidFill>
                <a:schemeClr val="tx1"/>
              </a:solidFill>
            </a:endParaRPr>
          </a:p>
          <a:p>
            <a:pPr algn="r"/>
            <a:r>
              <a:rPr lang="ar-SA" b="1" dirty="0" smtClean="0">
                <a:solidFill>
                  <a:schemeClr val="tx1"/>
                </a:solidFill>
              </a:rPr>
              <a:t>تعريف الملاحظة وأهميتها :</a:t>
            </a:r>
            <a:endParaRPr lang="en-US" b="1" dirty="0" smtClean="0">
              <a:solidFill>
                <a:schemeClr val="tx1"/>
              </a:solidFill>
            </a:endParaRPr>
          </a:p>
          <a:p>
            <a:pPr algn="r"/>
            <a:r>
              <a:rPr lang="ar-SA" b="1" dirty="0" smtClean="0">
                <a:solidFill>
                  <a:schemeClr val="tx1"/>
                </a:solidFill>
              </a:rPr>
              <a:t>الملاحظة: هي المشاهدة والمراقبة الدقيقة لسلوك ما أو ظاهرة معينة في ظل </a:t>
            </a:r>
            <a:r>
              <a:rPr lang="ar-SA" b="1" dirty="0" smtClean="0">
                <a:solidFill>
                  <a:schemeClr val="tx1"/>
                </a:solidFill>
              </a:rPr>
              <a:t>ظروف </a:t>
            </a:r>
            <a:r>
              <a:rPr lang="ar-SA" b="1" dirty="0" smtClean="0">
                <a:solidFill>
                  <a:schemeClr val="tx1"/>
                </a:solidFill>
              </a:rPr>
              <a:t>وعوامل بيئية معينة  بغرض الحصول على معلومات دقيقة لتشخيص هذا السلوك أو هذه الظاهرة </a:t>
            </a:r>
            <a:r>
              <a:rPr lang="ar-SA" b="1" dirty="0" smtClean="0">
                <a:solidFill>
                  <a:schemeClr val="tx1"/>
                </a:solidFill>
              </a:rPr>
              <a:t>.</a:t>
            </a:r>
            <a:endParaRPr lang="ar-SA" b="1" dirty="0" smtClean="0">
              <a:solidFill>
                <a:schemeClr val="tx1"/>
              </a:solidFill>
            </a:endParaRPr>
          </a:p>
          <a:p>
            <a:pPr algn="r"/>
            <a:r>
              <a:rPr lang="ar-SA" b="1" dirty="0" smtClean="0">
                <a:solidFill>
                  <a:schemeClr val="tx1"/>
                </a:solidFill>
              </a:rPr>
              <a:t>وتعتمد الملاحظة على خبرة وقابلية الباحث في الصبر لفترات طويلة لتسجيل المعلومات .</a:t>
            </a:r>
            <a:endParaRPr lang="en-US" b="1" dirty="0" smtClean="0">
              <a:solidFill>
                <a:schemeClr val="tx1"/>
              </a:solidFill>
            </a:endParaRPr>
          </a:p>
          <a:p>
            <a:pPr algn="r"/>
            <a:endParaRPr lang="en-US" b="1"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500726"/>
          </a:xfrm>
        </p:spPr>
        <p:txBody>
          <a:bodyPr>
            <a:normAutofit/>
          </a:bodyPr>
          <a:lstStyle/>
          <a:p>
            <a:r>
              <a:rPr lang="ar-SA" b="1" dirty="0" smtClean="0">
                <a:solidFill>
                  <a:schemeClr val="tx1"/>
                </a:solidFill>
              </a:rPr>
              <a:t>خطوات إجراء الملاحظة </a:t>
            </a:r>
            <a:endParaRPr lang="ar-SA" b="1" dirty="0" smtClean="0">
              <a:solidFill>
                <a:schemeClr val="tx1"/>
              </a:solidFill>
            </a:endParaRPr>
          </a:p>
          <a:p>
            <a:endParaRPr lang="en-US" b="1" dirty="0" smtClean="0">
              <a:solidFill>
                <a:schemeClr val="tx1"/>
              </a:solidFill>
            </a:endParaRPr>
          </a:p>
          <a:p>
            <a:pPr algn="r"/>
            <a:r>
              <a:rPr lang="ar-SA" b="1" dirty="0" smtClean="0">
                <a:solidFill>
                  <a:schemeClr val="tx1"/>
                </a:solidFill>
              </a:rPr>
              <a:t>- </a:t>
            </a:r>
            <a:r>
              <a:rPr lang="ar-SA" b="1" dirty="0" smtClean="0">
                <a:solidFill>
                  <a:schemeClr val="tx1"/>
                </a:solidFill>
              </a:rPr>
              <a:t>تحديد أهدف الملاحظة الذي يسعى الباحث في الحصول عليه </a:t>
            </a:r>
            <a:endParaRPr lang="en-US" b="1" dirty="0" smtClean="0">
              <a:solidFill>
                <a:schemeClr val="tx1"/>
              </a:solidFill>
            </a:endParaRPr>
          </a:p>
          <a:p>
            <a:pPr algn="r"/>
            <a:r>
              <a:rPr lang="ar-SA" b="1" dirty="0" smtClean="0">
                <a:solidFill>
                  <a:schemeClr val="tx1"/>
                </a:solidFill>
              </a:rPr>
              <a:t>- تحديد سلوك الأشخاص المراد ملاحظته </a:t>
            </a:r>
            <a:endParaRPr lang="en-US" b="1" dirty="0" smtClean="0">
              <a:solidFill>
                <a:schemeClr val="tx1"/>
              </a:solidFill>
            </a:endParaRPr>
          </a:p>
          <a:p>
            <a:pPr algn="r"/>
            <a:r>
              <a:rPr lang="ar-SA" b="1" dirty="0" smtClean="0">
                <a:solidFill>
                  <a:schemeClr val="tx1"/>
                </a:solidFill>
              </a:rPr>
              <a:t>- تحديد الفترة الزمنية اللازمة لإجراء الملاحظة </a:t>
            </a:r>
            <a:endParaRPr lang="en-US" b="1" dirty="0" smtClean="0">
              <a:solidFill>
                <a:schemeClr val="tx1"/>
              </a:solidFill>
            </a:endParaRPr>
          </a:p>
          <a:p>
            <a:pPr algn="r"/>
            <a:r>
              <a:rPr lang="ar-SA" b="1" dirty="0" smtClean="0">
                <a:solidFill>
                  <a:schemeClr val="tx1"/>
                </a:solidFill>
              </a:rPr>
              <a:t>- تصميم استمارة الملاحظة علي ضوء أهداف الملاحظة </a:t>
            </a:r>
            <a:endParaRPr lang="en-US" b="1" dirty="0" smtClean="0">
              <a:solidFill>
                <a:schemeClr val="tx1"/>
              </a:solidFill>
            </a:endParaRPr>
          </a:p>
          <a:p>
            <a:pPr algn="r"/>
            <a:r>
              <a:rPr lang="ar-SA" b="1" dirty="0" smtClean="0">
                <a:solidFill>
                  <a:schemeClr val="tx1"/>
                </a:solidFill>
              </a:rPr>
              <a:t>- جمع المعلومات بشكل منتظم مع استخدام أداة لتسجيل البيانات .</a:t>
            </a:r>
            <a:endParaRPr lang="en-US" b="1" dirty="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786478"/>
          </a:xfrm>
        </p:spPr>
        <p:txBody>
          <a:bodyPr>
            <a:normAutofit fontScale="92500" lnSpcReduction="20000"/>
          </a:bodyPr>
          <a:lstStyle/>
          <a:p>
            <a:r>
              <a:rPr lang="ar-SA" b="1" dirty="0" smtClean="0">
                <a:solidFill>
                  <a:schemeClr val="tx1"/>
                </a:solidFill>
              </a:rPr>
              <a:t>أنواع الملاحظة  وفقا التنظيم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ملاحظة بسيطة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ملاحظة منظمة</a:t>
            </a:r>
            <a:endParaRPr lang="en-US" b="1" dirty="0" smtClean="0">
              <a:solidFill>
                <a:schemeClr val="tx1"/>
              </a:solidFill>
            </a:endParaRPr>
          </a:p>
          <a:p>
            <a:r>
              <a:rPr lang="ar-SA" b="1" dirty="0" smtClean="0">
                <a:solidFill>
                  <a:schemeClr val="tx1"/>
                </a:solidFill>
              </a:rPr>
              <a:t>أنواع الملاحظة وفق لدور الباحث :</a:t>
            </a:r>
            <a:endParaRPr lang="en-US" b="1" dirty="0" smtClean="0">
              <a:solidFill>
                <a:schemeClr val="tx1"/>
              </a:solidFill>
            </a:endParaRPr>
          </a:p>
          <a:p>
            <a:pPr marL="514350" lvl="0" indent="-514350" algn="r">
              <a:buFont typeface="+mj-cs"/>
              <a:buAutoNum type="arabic1Minus"/>
            </a:pPr>
            <a:r>
              <a:rPr lang="ar-SA" b="1" dirty="0" smtClean="0">
                <a:solidFill>
                  <a:schemeClr val="tx1"/>
                </a:solidFill>
              </a:rPr>
              <a:t>الملاحظة بالمشاركة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ملاحظة بدون مشاركة </a:t>
            </a:r>
            <a:endParaRPr lang="en-US" b="1" dirty="0" smtClean="0">
              <a:solidFill>
                <a:schemeClr val="tx1"/>
              </a:solidFill>
            </a:endParaRPr>
          </a:p>
          <a:p>
            <a:r>
              <a:rPr lang="ar-SA" b="1" dirty="0" smtClean="0">
                <a:solidFill>
                  <a:schemeClr val="tx1"/>
                </a:solidFill>
              </a:rPr>
              <a:t>– أنواع الملاحظة وفقا للهدف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ملاحظة محددة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ملاحظة غير محددة </a:t>
            </a:r>
            <a:endParaRPr lang="en-US" b="1" dirty="0" smtClean="0">
              <a:solidFill>
                <a:schemeClr val="tx1"/>
              </a:solidFill>
            </a:endParaRPr>
          </a:p>
          <a:p>
            <a:r>
              <a:rPr lang="ar-SA" b="1" dirty="0" smtClean="0">
                <a:solidFill>
                  <a:schemeClr val="tx1"/>
                </a:solidFill>
              </a:rPr>
              <a:t>أنواع الملاحظة وفقا قرب الباحث من المبحوثين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ملاحظة مباشرة </a:t>
            </a:r>
            <a:endParaRPr lang="en-US" b="1" dirty="0" smtClean="0">
              <a:solidFill>
                <a:schemeClr val="tx1"/>
              </a:solidFill>
            </a:endParaRPr>
          </a:p>
          <a:p>
            <a:pPr marL="514350" indent="-514350" algn="r">
              <a:buFont typeface="+mj-cs"/>
              <a:buAutoNum type="arabic1Minus"/>
            </a:pPr>
            <a:r>
              <a:rPr lang="ar-SA" b="1" dirty="0" smtClean="0">
                <a:solidFill>
                  <a:schemeClr val="tx1"/>
                </a:solidFill>
              </a:rPr>
              <a:t>ملاحظة غير مباشرة </a:t>
            </a:r>
            <a:endParaRPr lang="en-US"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5500726"/>
          </a:xfrm>
        </p:spPr>
        <p:txBody>
          <a:bodyPr>
            <a:normAutofit/>
          </a:bodyPr>
          <a:lstStyle/>
          <a:p>
            <a:r>
              <a:rPr lang="ar-SA" b="1" dirty="0" smtClean="0">
                <a:solidFill>
                  <a:schemeClr val="tx1"/>
                </a:solidFill>
              </a:rPr>
              <a:t>ثانيا  أداة المقابلة :</a:t>
            </a:r>
            <a:endParaRPr lang="en-US" b="1" dirty="0" smtClean="0">
              <a:solidFill>
                <a:schemeClr val="tx1"/>
              </a:solidFill>
            </a:endParaRPr>
          </a:p>
          <a:p>
            <a:pPr algn="r"/>
            <a:r>
              <a:rPr lang="ar-SA" b="1" dirty="0" smtClean="0">
                <a:solidFill>
                  <a:schemeClr val="tx1"/>
                </a:solidFill>
              </a:rPr>
              <a:t>تعريف المقابلة </a:t>
            </a:r>
            <a:r>
              <a:rPr lang="ar-SA" b="1" dirty="0" smtClean="0">
                <a:solidFill>
                  <a:schemeClr val="tx1"/>
                </a:solidFill>
              </a:rPr>
              <a:t>: محادثة </a:t>
            </a:r>
            <a:r>
              <a:rPr lang="ar-SA" b="1" dirty="0" smtClean="0">
                <a:solidFill>
                  <a:schemeClr val="tx1"/>
                </a:solidFill>
              </a:rPr>
              <a:t>أو حوار موجه بين الباحث من جهة وشخص أو أشخاص آخرين من جهة أخرى بغرض جمع المعلومات اللازمة للبحث والحوار يتم عبر طرح مجموعة من الأسئلة من الباحث التي يتطلب الإجابة عليها من الأشخاص المعنيين بالبحث </a:t>
            </a:r>
            <a:r>
              <a:rPr lang="ar-SA" b="1" dirty="0" smtClean="0">
                <a:solidFill>
                  <a:schemeClr val="tx1"/>
                </a:solidFill>
              </a:rPr>
              <a:t>.</a:t>
            </a:r>
          </a:p>
          <a:p>
            <a:pPr algn="r"/>
            <a:r>
              <a:rPr lang="ar-SA" b="1" dirty="0" smtClean="0">
                <a:solidFill>
                  <a:schemeClr val="tx1"/>
                </a:solidFill>
              </a:rPr>
              <a:t>وتعرف المقابلة بأنها عملية مقصودة تهدف إلي إقامة حوار فعال بين الباحث والمبحوث أو أكثر للحصول علي بيانات مباشرة ذات صلة بمشكلة البحث .</a:t>
            </a:r>
            <a:endParaRPr lang="en-US" b="1" dirty="0" smtClean="0">
              <a:solidFill>
                <a:schemeClr val="tx1"/>
              </a:solidFill>
            </a:endParaRPr>
          </a:p>
          <a:p>
            <a:pPr algn="r"/>
            <a:endParaRPr lang="en-US" b="1"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rmAutofit fontScale="77500" lnSpcReduction="20000"/>
          </a:bodyPr>
          <a:lstStyle/>
          <a:p>
            <a:r>
              <a:rPr lang="ar-SA" b="1" dirty="0" smtClean="0">
                <a:solidFill>
                  <a:schemeClr val="tx1"/>
                </a:solidFill>
              </a:rPr>
              <a:t>أنواع المقابلة :</a:t>
            </a:r>
            <a:endParaRPr lang="en-US" b="1" dirty="0" smtClean="0">
              <a:solidFill>
                <a:schemeClr val="tx1"/>
              </a:solidFill>
            </a:endParaRPr>
          </a:p>
          <a:p>
            <a:pPr algn="r"/>
            <a:r>
              <a:rPr lang="ar-SA" b="1" dirty="0" smtClean="0">
                <a:solidFill>
                  <a:schemeClr val="tx1"/>
                </a:solidFill>
              </a:rPr>
              <a:t>أ - تصنف المقابلة وفقا لعدد الأشخاص :</a:t>
            </a:r>
            <a:endParaRPr lang="en-US" b="1" dirty="0" smtClean="0">
              <a:solidFill>
                <a:schemeClr val="tx1"/>
              </a:solidFill>
            </a:endParaRPr>
          </a:p>
          <a:p>
            <a:pPr marL="514350" indent="-514350" algn="r">
              <a:buFont typeface="+mj-lt"/>
              <a:buAutoNum type="arabicPeriod"/>
            </a:pPr>
            <a:r>
              <a:rPr lang="ar-SA" b="1" dirty="0" smtClean="0">
                <a:solidFill>
                  <a:schemeClr val="tx1"/>
                </a:solidFill>
              </a:rPr>
              <a:t>المقابلة الفردية أو الثنائية</a:t>
            </a:r>
            <a:endParaRPr lang="en-US" b="1" dirty="0" smtClean="0">
              <a:solidFill>
                <a:schemeClr val="tx1"/>
              </a:solidFill>
            </a:endParaRPr>
          </a:p>
          <a:p>
            <a:pPr marL="514350" indent="-514350" algn="r">
              <a:buFont typeface="+mj-lt"/>
              <a:buAutoNum type="arabicPeriod"/>
            </a:pPr>
            <a:r>
              <a:rPr lang="ar-SA" b="1" dirty="0" smtClean="0">
                <a:solidFill>
                  <a:schemeClr val="tx1"/>
                </a:solidFill>
              </a:rPr>
              <a:t>المقابلة الجماعية </a:t>
            </a:r>
            <a:endParaRPr lang="en-US" b="1" dirty="0" smtClean="0">
              <a:solidFill>
                <a:schemeClr val="tx1"/>
              </a:solidFill>
            </a:endParaRPr>
          </a:p>
          <a:p>
            <a:pPr algn="r"/>
            <a:r>
              <a:rPr lang="ar-SA" b="1" dirty="0" smtClean="0">
                <a:solidFill>
                  <a:schemeClr val="tx1"/>
                </a:solidFill>
              </a:rPr>
              <a:t>ب - تصنيف المقابلة وفقا لعامل التنظيم </a:t>
            </a:r>
            <a:endParaRPr lang="en-US" b="1" dirty="0" smtClean="0">
              <a:solidFill>
                <a:schemeClr val="tx1"/>
              </a:solidFill>
            </a:endParaRPr>
          </a:p>
          <a:p>
            <a:pPr marL="514350" indent="-514350" algn="r">
              <a:buFont typeface="+mj-lt"/>
              <a:buAutoNum type="arabicPeriod"/>
            </a:pPr>
            <a:r>
              <a:rPr lang="ar-SA" b="1" dirty="0" smtClean="0">
                <a:solidFill>
                  <a:schemeClr val="tx1"/>
                </a:solidFill>
              </a:rPr>
              <a:t>- مقابلة بسيطة أو غير موجهة أو غير مقننة </a:t>
            </a:r>
            <a:endParaRPr lang="en-US" b="1" dirty="0" smtClean="0">
              <a:solidFill>
                <a:schemeClr val="tx1"/>
              </a:solidFill>
            </a:endParaRPr>
          </a:p>
          <a:p>
            <a:pPr marL="514350" indent="-514350" algn="r">
              <a:buFont typeface="+mj-lt"/>
              <a:buAutoNum type="arabicPeriod"/>
            </a:pPr>
            <a:r>
              <a:rPr lang="ar-SA" b="1" dirty="0" smtClean="0">
                <a:solidFill>
                  <a:schemeClr val="tx1"/>
                </a:solidFill>
              </a:rPr>
              <a:t>مقابلة موجهة أو مقننة من حيث الأهداف والأسئلة والأشخاص والزمان والمكان </a:t>
            </a:r>
            <a:endParaRPr lang="ar-SA" b="1" dirty="0" smtClean="0">
              <a:solidFill>
                <a:schemeClr val="tx1"/>
              </a:solidFill>
            </a:endParaRPr>
          </a:p>
          <a:p>
            <a:pPr algn="r"/>
            <a:r>
              <a:rPr lang="ar-SA" b="1" dirty="0" smtClean="0"/>
              <a:t>ج - </a:t>
            </a:r>
            <a:r>
              <a:rPr lang="ar-SA" b="1" dirty="0" smtClean="0">
                <a:solidFill>
                  <a:schemeClr val="tx1"/>
                </a:solidFill>
              </a:rPr>
              <a:t>تصنف المقابلة وفقا لطبيعة الأسئلة :</a:t>
            </a:r>
            <a:endParaRPr lang="en-US" b="1" dirty="0" smtClean="0">
              <a:solidFill>
                <a:schemeClr val="tx1"/>
              </a:solidFill>
            </a:endParaRPr>
          </a:p>
          <a:p>
            <a:pPr marL="514350" indent="-514350" algn="r">
              <a:buFont typeface="+mj-lt"/>
              <a:buAutoNum type="arabicPeriod"/>
            </a:pPr>
            <a:r>
              <a:rPr lang="ar-SA" b="1" dirty="0" smtClean="0">
                <a:solidFill>
                  <a:schemeClr val="tx1"/>
                </a:solidFill>
              </a:rPr>
              <a:t>- مقابلات ذات أسئلة مفتوحة </a:t>
            </a:r>
            <a:endParaRPr lang="en-US" b="1" dirty="0" smtClean="0">
              <a:solidFill>
                <a:schemeClr val="tx1"/>
              </a:solidFill>
            </a:endParaRPr>
          </a:p>
          <a:p>
            <a:pPr marL="514350" indent="-514350" algn="r">
              <a:buFont typeface="+mj-lt"/>
              <a:buAutoNum type="arabicPeriod"/>
            </a:pPr>
            <a:r>
              <a:rPr lang="ar-SA" b="1" dirty="0" smtClean="0">
                <a:solidFill>
                  <a:schemeClr val="tx1"/>
                </a:solidFill>
              </a:rPr>
              <a:t>مقابلات ذات أسئلة مغلقة وإجابات محددة</a:t>
            </a:r>
            <a:endParaRPr lang="en-US" b="1" dirty="0" smtClean="0">
              <a:solidFill>
                <a:schemeClr val="tx1"/>
              </a:solidFill>
            </a:endParaRPr>
          </a:p>
          <a:p>
            <a:pPr algn="r"/>
            <a:r>
              <a:rPr lang="ar-SA" b="1" dirty="0" smtClean="0">
                <a:solidFill>
                  <a:schemeClr val="tx1"/>
                </a:solidFill>
              </a:rPr>
              <a:t>د - تصنيف المقابلات وفقا للهدف منها :</a:t>
            </a:r>
            <a:endParaRPr lang="en-US" b="1" dirty="0" smtClean="0">
              <a:solidFill>
                <a:schemeClr val="tx1"/>
              </a:solidFill>
            </a:endParaRPr>
          </a:p>
          <a:p>
            <a:pPr marL="514350" indent="-514350" algn="r">
              <a:buFont typeface="+mj-lt"/>
              <a:buAutoNum type="arabicPeriod"/>
            </a:pPr>
            <a:r>
              <a:rPr lang="ar-SA" b="1" dirty="0" smtClean="0">
                <a:solidFill>
                  <a:schemeClr val="tx1"/>
                </a:solidFill>
              </a:rPr>
              <a:t>- مقابلة استطلاعية:</a:t>
            </a:r>
            <a:endParaRPr lang="en-US" b="1" dirty="0" smtClean="0">
              <a:solidFill>
                <a:schemeClr val="tx1"/>
              </a:solidFill>
            </a:endParaRPr>
          </a:p>
          <a:p>
            <a:pPr marL="514350" indent="-514350" algn="r">
              <a:buFont typeface="+mj-lt"/>
              <a:buAutoNum type="arabicPeriod"/>
            </a:pPr>
            <a:r>
              <a:rPr lang="ar-SA" b="1" dirty="0" smtClean="0">
                <a:solidFill>
                  <a:schemeClr val="tx1"/>
                </a:solidFill>
              </a:rPr>
              <a:t>- مقابلة تشخيصية أو تفسيرية </a:t>
            </a:r>
            <a:endParaRPr lang="en-US" b="1" dirty="0" smtClean="0">
              <a:solidFill>
                <a:schemeClr val="tx1"/>
              </a:solidFill>
            </a:endParaRPr>
          </a:p>
          <a:p>
            <a:pPr marL="514350" indent="-514350" algn="r">
              <a:buFont typeface="+mj-lt"/>
              <a:buAutoNum type="arabicPeriod"/>
            </a:pPr>
            <a:r>
              <a:rPr lang="ar-SA" b="1" dirty="0" smtClean="0">
                <a:solidFill>
                  <a:schemeClr val="tx1"/>
                </a:solidFill>
              </a:rPr>
              <a:t>- مقابلات علاجية </a:t>
            </a:r>
            <a:endParaRPr lang="en-US" b="1" dirty="0" smtClean="0">
              <a:solidFill>
                <a:schemeClr val="tx1"/>
              </a:solidFill>
            </a:endParaRPr>
          </a:p>
          <a:p>
            <a:pPr marL="514350" indent="-514350" algn="r"/>
            <a:endParaRPr lang="en-US"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85720" y="428604"/>
            <a:ext cx="8643998" cy="6429396"/>
          </a:xfrm>
        </p:spPr>
        <p:txBody>
          <a:bodyPr>
            <a:noAutofit/>
          </a:bodyPr>
          <a:lstStyle/>
          <a:p>
            <a:r>
              <a:rPr lang="ar-SA" b="1" dirty="0" smtClean="0">
                <a:solidFill>
                  <a:schemeClr val="tx1"/>
                </a:solidFill>
              </a:rPr>
              <a:t>ثالثا:الاستبيان وأهميته</a:t>
            </a:r>
            <a:endParaRPr lang="en-US" b="1" dirty="0" smtClean="0">
              <a:solidFill>
                <a:schemeClr val="tx1"/>
              </a:solidFill>
            </a:endParaRPr>
          </a:p>
          <a:p>
            <a:pPr algn="r"/>
            <a:r>
              <a:rPr lang="ar-SA" b="1" dirty="0" smtClean="0">
                <a:solidFill>
                  <a:schemeClr val="tx1"/>
                </a:solidFill>
              </a:rPr>
              <a:t>يعرف الاستبيان بأنه مجموعة من الأسئلة المتنوعة والتي ترتبط بعضها البعض بشكل يحقق الهدف الذي يسعى إليه الباحث من خلال المشكلة التي يطرحها بحثه</a:t>
            </a:r>
            <a:r>
              <a:rPr lang="ar-SA" b="1" dirty="0" smtClean="0">
                <a:solidFill>
                  <a:schemeClr val="tx1"/>
                </a:solidFill>
              </a:rPr>
              <a:t>.</a:t>
            </a:r>
          </a:p>
          <a:p>
            <a:pPr algn="r"/>
            <a:endParaRPr lang="en-US" b="1" dirty="0" smtClean="0">
              <a:solidFill>
                <a:schemeClr val="tx1"/>
              </a:solidFill>
            </a:endParaRPr>
          </a:p>
          <a:p>
            <a:pPr algn="r"/>
            <a:r>
              <a:rPr lang="ar-SA" b="1" dirty="0" smtClean="0">
                <a:solidFill>
                  <a:schemeClr val="tx1"/>
                </a:solidFill>
              </a:rPr>
              <a:t>الاستبيان عبارة عن صحيفة تتضمن عددا من الأسئلة تتصل باستطلاع الرأي أو بخصائص ظاهرة متعلقة بقضية أو حدث اجتماعي أو إعلامي ، ومن مجموع الإجابات عن الأسئلة نحصل علي بيانات أو معلومات بصدد جمعها .    </a:t>
            </a:r>
            <a:endParaRPr lang="en-US" b="1"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215370" cy="6072230"/>
          </a:xfrm>
        </p:spPr>
        <p:txBody>
          <a:bodyPr>
            <a:noAutofit/>
          </a:bodyPr>
          <a:lstStyle/>
          <a:p>
            <a:r>
              <a:rPr lang="ar-SA" b="1" dirty="0" smtClean="0">
                <a:solidFill>
                  <a:schemeClr val="tx1"/>
                </a:solidFill>
              </a:rPr>
              <a:t>أنواع الاستبيان : يمكن تقسيم الاستبيان إلي ثلاثة أنواع :</a:t>
            </a:r>
            <a:endParaRPr lang="en-US" b="1" dirty="0" smtClean="0">
              <a:solidFill>
                <a:schemeClr val="tx1"/>
              </a:solidFill>
            </a:endParaRPr>
          </a:p>
          <a:p>
            <a:pPr algn="r"/>
            <a:r>
              <a:rPr lang="ar-SA" b="1" dirty="0" smtClean="0">
                <a:solidFill>
                  <a:schemeClr val="tx1"/>
                </a:solidFill>
              </a:rPr>
              <a:t>أ - الاستبيان المقيد أو (المغلق)</a:t>
            </a:r>
            <a:endParaRPr lang="en-US" b="1" dirty="0" smtClean="0">
              <a:solidFill>
                <a:schemeClr val="tx1"/>
              </a:solidFill>
            </a:endParaRPr>
          </a:p>
          <a:p>
            <a:pPr algn="r"/>
            <a:r>
              <a:rPr lang="ar-SA" b="1" dirty="0" smtClean="0">
                <a:solidFill>
                  <a:schemeClr val="tx1"/>
                </a:solidFill>
              </a:rPr>
              <a:t>ب - الاستبيان المفتوح</a:t>
            </a:r>
            <a:endParaRPr lang="en-US" b="1" dirty="0" smtClean="0">
              <a:solidFill>
                <a:schemeClr val="tx1"/>
              </a:solidFill>
            </a:endParaRPr>
          </a:p>
          <a:p>
            <a:pPr algn="r"/>
            <a:r>
              <a:rPr lang="ar-SA" b="1" dirty="0" smtClean="0">
                <a:solidFill>
                  <a:schemeClr val="tx1"/>
                </a:solidFill>
              </a:rPr>
              <a:t>ج- الاستبيان المختلط (المقيد المفتوح )</a:t>
            </a:r>
            <a:endParaRPr lang="en-US" b="1" dirty="0" smtClean="0">
              <a:solidFill>
                <a:schemeClr val="tx1"/>
              </a:solidFill>
            </a:endParaRPr>
          </a:p>
          <a:p>
            <a:pPr algn="r"/>
            <a:r>
              <a:rPr lang="ar-SA" b="1" dirty="0" smtClean="0">
                <a:solidFill>
                  <a:schemeClr val="tx1"/>
                </a:solidFill>
              </a:rPr>
              <a:t>د- الاستبيان المصور</a:t>
            </a:r>
            <a:endParaRPr lang="en-US" b="1" dirty="0" smtClean="0">
              <a:solidFill>
                <a:schemeClr val="tx1"/>
              </a:solidFill>
            </a:endParaRPr>
          </a:p>
          <a:p>
            <a:pPr algn="r"/>
            <a:r>
              <a:rPr lang="ar-SA" b="1" dirty="0" smtClean="0">
                <a:solidFill>
                  <a:schemeClr val="tx1"/>
                </a:solidFill>
              </a:rPr>
              <a:t>وهناك أشكال أخري من الاستبيانات :</a:t>
            </a:r>
            <a:endParaRPr lang="en-US" b="1" dirty="0" smtClean="0">
              <a:solidFill>
                <a:schemeClr val="tx1"/>
              </a:solidFill>
            </a:endParaRPr>
          </a:p>
          <a:p>
            <a:pPr marL="514350" indent="-514350" algn="r">
              <a:buFont typeface="+mj-cs"/>
              <a:buAutoNum type="arabic1Minus"/>
            </a:pPr>
            <a:r>
              <a:rPr lang="ar-SA" b="1" dirty="0" smtClean="0">
                <a:solidFill>
                  <a:schemeClr val="tx1"/>
                </a:solidFill>
              </a:rPr>
              <a:t> - الاستبيان المقنن</a:t>
            </a:r>
            <a:endParaRPr lang="en-US" b="1" dirty="0" smtClean="0">
              <a:solidFill>
                <a:schemeClr val="tx1"/>
              </a:solidFill>
            </a:endParaRPr>
          </a:p>
          <a:p>
            <a:pPr marL="514350" indent="-514350" algn="r">
              <a:buFont typeface="+mj-cs"/>
              <a:buAutoNum type="arabic1Minus"/>
            </a:pPr>
            <a:r>
              <a:rPr lang="ar-SA" b="1" dirty="0" smtClean="0">
                <a:solidFill>
                  <a:schemeClr val="tx1"/>
                </a:solidFill>
              </a:rPr>
              <a:t>- والاستبيان غير المقنن </a:t>
            </a:r>
            <a:endParaRPr lang="en-US" b="1" dirty="0" smtClean="0">
              <a:solidFill>
                <a:schemeClr val="tx1"/>
              </a:solidFill>
            </a:endParaRPr>
          </a:p>
          <a:p>
            <a:pPr marL="514350" indent="-514350" algn="r">
              <a:buFont typeface="+mj-cs"/>
              <a:buAutoNum type="arabic1Minus"/>
            </a:pPr>
            <a:r>
              <a:rPr lang="ar-SA" b="1" dirty="0" smtClean="0">
                <a:solidFill>
                  <a:schemeClr val="tx1"/>
                </a:solidFill>
              </a:rPr>
              <a:t>- الاستبيان البريدي أو الكتروني </a:t>
            </a:r>
            <a:endParaRPr lang="en-US" b="1" dirty="0" smtClean="0">
              <a:solidFill>
                <a:schemeClr val="tx1"/>
              </a:solidFill>
            </a:endParaRPr>
          </a:p>
          <a:p>
            <a:pPr marL="514350" indent="-514350" algn="r">
              <a:buFont typeface="+mj-cs"/>
              <a:buAutoNum type="arabic1Minus"/>
            </a:pPr>
            <a:r>
              <a:rPr lang="ar-SA" b="1" dirty="0" smtClean="0">
                <a:solidFill>
                  <a:schemeClr val="tx1"/>
                </a:solidFill>
              </a:rPr>
              <a:t>- الاستبيان التليفوني</a:t>
            </a:r>
            <a:endParaRPr lang="en-US"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00034" y="428604"/>
            <a:ext cx="8429684" cy="7358114"/>
          </a:xfrm>
        </p:spPr>
        <p:txBody>
          <a:bodyPr>
            <a:noAutofit/>
          </a:bodyPr>
          <a:lstStyle/>
          <a:p>
            <a:r>
              <a:rPr lang="ar-SA" b="1" dirty="0" smtClean="0">
                <a:solidFill>
                  <a:schemeClr val="tx1"/>
                </a:solidFill>
              </a:rPr>
              <a:t>تحليل المضمون</a:t>
            </a:r>
            <a:endParaRPr lang="en-US" b="1" dirty="0" smtClean="0">
              <a:solidFill>
                <a:schemeClr val="tx1"/>
              </a:solidFill>
            </a:endParaRPr>
          </a:p>
          <a:p>
            <a:pPr algn="r"/>
            <a:r>
              <a:rPr lang="ar-SA" b="1" dirty="0" smtClean="0">
                <a:solidFill>
                  <a:schemeClr val="tx1"/>
                </a:solidFill>
              </a:rPr>
              <a:t>تعريف تحليل </a:t>
            </a:r>
            <a:r>
              <a:rPr lang="ar-SA" b="1" dirty="0" smtClean="0">
                <a:solidFill>
                  <a:schemeClr val="tx1"/>
                </a:solidFill>
              </a:rPr>
              <a:t>المضمون: </a:t>
            </a:r>
            <a:endParaRPr lang="en-US" b="1" dirty="0" smtClean="0">
              <a:solidFill>
                <a:schemeClr val="tx1"/>
              </a:solidFill>
            </a:endParaRPr>
          </a:p>
          <a:p>
            <a:pPr algn="r"/>
            <a:r>
              <a:rPr lang="ar-SA" b="1" dirty="0" smtClean="0">
                <a:solidFill>
                  <a:schemeClr val="tx1"/>
                </a:solidFill>
              </a:rPr>
              <a:t>يعرف تحليل المضمون في بحوث الاتصال بأنه عبارةٌ عن أسلوبٍ من الأساليب المستخدمة في دراسة الأبحاث بالاعتمادِ على صياغةٍ وصفٍ دقيقٍ للمحتوى البحثي، ومن ثمّ العمل على كتابتهِ وفقاً لخلاصةٍ محددة. </a:t>
            </a:r>
            <a:endParaRPr lang="en-US" b="1" dirty="0" smtClean="0">
              <a:solidFill>
                <a:schemeClr val="tx1"/>
              </a:solidFill>
            </a:endParaRPr>
          </a:p>
          <a:p>
            <a:pPr algn="r"/>
            <a:r>
              <a:rPr lang="ar-SA" b="1" dirty="0" smtClean="0">
                <a:solidFill>
                  <a:schemeClr val="tx1"/>
                </a:solidFill>
              </a:rPr>
              <a:t>ويميز محمد عبد الحميد بين اتجاهين رئيسين لتعريف تحليل المضمون : </a:t>
            </a:r>
            <a:endParaRPr lang="en-US" b="1" dirty="0" smtClean="0">
              <a:solidFill>
                <a:schemeClr val="tx1"/>
              </a:solidFill>
            </a:endParaRPr>
          </a:p>
          <a:p>
            <a:pPr algn="r"/>
            <a:r>
              <a:rPr lang="ar-SA" b="1" dirty="0" smtClean="0">
                <a:solidFill>
                  <a:schemeClr val="tx1"/>
                </a:solidFill>
              </a:rPr>
              <a:t>الاتجاه الأول : وهو الاتجاه الوصفي في تحليل المحتوي والذي عاصر فترة النشأة </a:t>
            </a:r>
            <a:endParaRPr lang="en-US" b="1" dirty="0" smtClean="0">
              <a:solidFill>
                <a:schemeClr val="tx1"/>
              </a:solidFill>
            </a:endParaRPr>
          </a:p>
          <a:p>
            <a:pPr algn="r"/>
            <a:r>
              <a:rPr lang="ar-SA" b="1" dirty="0" smtClean="0">
                <a:solidFill>
                  <a:schemeClr val="tx1"/>
                </a:solidFill>
              </a:rPr>
              <a:t>الاتجاه الثاني : فهو الاتجاه الاستدلالي الذي يتجاوز حدود وصف المحتوي الظاهر ، إلي الكشف عن المعاني الكامنة </a:t>
            </a:r>
            <a:r>
              <a:rPr lang="ar-SA" b="1" dirty="0" smtClean="0">
                <a:solidFill>
                  <a:schemeClr val="tx1"/>
                </a:solidFill>
              </a:rPr>
              <a:t>وقراءة </a:t>
            </a:r>
            <a:r>
              <a:rPr lang="ar-SA" b="1" dirty="0" smtClean="0">
                <a:solidFill>
                  <a:schemeClr val="tx1"/>
                </a:solidFill>
              </a:rPr>
              <a:t>ما بين السطور، والاستدلال </a:t>
            </a:r>
            <a:r>
              <a:rPr lang="ar-SA" b="1" dirty="0" smtClean="0">
                <a:solidFill>
                  <a:schemeClr val="tx1"/>
                </a:solidFill>
              </a:rPr>
              <a:t>عن </a:t>
            </a:r>
            <a:r>
              <a:rPr lang="ar-SA" b="1" dirty="0" smtClean="0">
                <a:solidFill>
                  <a:schemeClr val="tx1"/>
                </a:solidFill>
              </a:rPr>
              <a:t>الأبعاد المختلفة لعملية الاتصال . </a:t>
            </a: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544</Words>
  <Application>Microsoft Office PowerPoint</Application>
  <PresentationFormat>عرض على الشاشة (3:4)‏</PresentationFormat>
  <Paragraphs>71</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المحاضرة الثانية  أدوات البحث العلمي </vt:lpstr>
      <vt:lpstr>المحاضرة الثانية  أدوات البحث العلمي</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محاضرات في  مدخل الي الراديو والتلفزيون</dc:title>
  <dc:creator>essam</dc:creator>
  <cp:lastModifiedBy>essam</cp:lastModifiedBy>
  <cp:revision>33</cp:revision>
  <dcterms:created xsi:type="dcterms:W3CDTF">2020-10-10T08:07:05Z</dcterms:created>
  <dcterms:modified xsi:type="dcterms:W3CDTF">2020-10-10T21:34:25Z</dcterms:modified>
</cp:coreProperties>
</file>